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3"/>
  </p:notesMasterIdLst>
  <p:sldIdLst>
    <p:sldId id="257" r:id="rId3"/>
    <p:sldId id="298" r:id="rId4"/>
    <p:sldId id="258" r:id="rId5"/>
    <p:sldId id="297" r:id="rId6"/>
    <p:sldId id="280" r:id="rId7"/>
    <p:sldId id="2146846942" r:id="rId8"/>
    <p:sldId id="2146846939" r:id="rId9"/>
    <p:sldId id="2146846945" r:id="rId10"/>
    <p:sldId id="2146846940" r:id="rId11"/>
    <p:sldId id="2146846941" r:id="rId12"/>
    <p:sldId id="325" r:id="rId13"/>
    <p:sldId id="312" r:id="rId14"/>
    <p:sldId id="264" r:id="rId15"/>
    <p:sldId id="265" r:id="rId16"/>
    <p:sldId id="327" r:id="rId17"/>
    <p:sldId id="324" r:id="rId18"/>
    <p:sldId id="316" r:id="rId19"/>
    <p:sldId id="318" r:id="rId20"/>
    <p:sldId id="326" r:id="rId21"/>
    <p:sldId id="2146846943" r:id="rId22"/>
    <p:sldId id="2146846944" r:id="rId23"/>
    <p:sldId id="308" r:id="rId24"/>
    <p:sldId id="2146846938" r:id="rId25"/>
    <p:sldId id="286" r:id="rId26"/>
    <p:sldId id="313" r:id="rId27"/>
    <p:sldId id="302" r:id="rId28"/>
    <p:sldId id="301" r:id="rId29"/>
    <p:sldId id="289" r:id="rId30"/>
    <p:sldId id="315" r:id="rId31"/>
    <p:sldId id="299" r:id="rId32"/>
  </p:sldIdLst>
  <p:sldSz cx="9144000" cy="5143500" type="screen16x9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5506277-47D4-4B9D-92BD-B16FA13DE977}">
          <p14:sldIdLst>
            <p14:sldId id="257"/>
            <p14:sldId id="298"/>
            <p14:sldId id="258"/>
            <p14:sldId id="297"/>
            <p14:sldId id="280"/>
            <p14:sldId id="2146846942"/>
            <p14:sldId id="2146846939"/>
            <p14:sldId id="2146846945"/>
            <p14:sldId id="2146846940"/>
            <p14:sldId id="2146846941"/>
            <p14:sldId id="325"/>
            <p14:sldId id="312"/>
            <p14:sldId id="264"/>
            <p14:sldId id="265"/>
            <p14:sldId id="327"/>
            <p14:sldId id="324"/>
            <p14:sldId id="316"/>
            <p14:sldId id="318"/>
            <p14:sldId id="326"/>
            <p14:sldId id="2146846943"/>
            <p14:sldId id="2146846944"/>
            <p14:sldId id="308"/>
            <p14:sldId id="2146846938"/>
            <p14:sldId id="286"/>
            <p14:sldId id="313"/>
            <p14:sldId id="302"/>
            <p14:sldId id="301"/>
          </p14:sldIdLst>
        </p14:section>
        <p14:section name="Standardabschnitt" id="{2674A985-E372-C743-97FE-208893FB87EA}">
          <p14:sldIdLst>
            <p14:sldId id="289"/>
            <p14:sldId id="315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AB4C69-B4EF-8217-DAFD-EEF3ACDBC18A}" name="Marc Röösli" initials="MR" userId="0ef5083d0a3371ba" providerId="Windows Live"/>
  <p188:author id="{D50A03FF-EDA0-389D-0446-AAD90F758E7D}" name="Claudia Ochsenbein" initials="CO" userId="2f4064f12dcecff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92744" autoAdjust="0"/>
  </p:normalViewPr>
  <p:slideViewPr>
    <p:cSldViewPr>
      <p:cViewPr varScale="1">
        <p:scale>
          <a:sx n="78" d="100"/>
          <a:sy n="78" d="100"/>
        </p:scale>
        <p:origin x="768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3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20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2232" cy="341065"/>
          </a:xfrm>
          <a:prstGeom prst="rect">
            <a:avLst/>
          </a:prstGeom>
        </p:spPr>
        <p:txBody>
          <a:bodyPr vert="horz" lIns="95567" tIns="47785" rIns="95567" bIns="47785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701" y="3"/>
            <a:ext cx="4302232" cy="341065"/>
          </a:xfrm>
          <a:prstGeom prst="rect">
            <a:avLst/>
          </a:prstGeom>
        </p:spPr>
        <p:txBody>
          <a:bodyPr vert="horz" lIns="95567" tIns="47785" rIns="95567" bIns="47785" rtlCol="0"/>
          <a:lstStyle>
            <a:lvl1pPr algn="r">
              <a:defRPr sz="1300"/>
            </a:lvl1pPr>
          </a:lstStyle>
          <a:p>
            <a:fld id="{DBF5BC38-C500-4719-ABAF-EF62A57F003F}" type="datetimeFigureOut">
              <a:rPr lang="de-CH" smtClean="0"/>
              <a:pPr/>
              <a:t>14.03.2024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35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7" tIns="47785" rIns="95567" bIns="47785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5567" tIns="47785" rIns="95567" bIns="4778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6616"/>
            <a:ext cx="4302232" cy="341063"/>
          </a:xfrm>
          <a:prstGeom prst="rect">
            <a:avLst/>
          </a:prstGeom>
        </p:spPr>
        <p:txBody>
          <a:bodyPr vert="horz" lIns="95567" tIns="47785" rIns="95567" bIns="47785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701" y="6456616"/>
            <a:ext cx="4302232" cy="341063"/>
          </a:xfrm>
          <a:prstGeom prst="rect">
            <a:avLst/>
          </a:prstGeom>
        </p:spPr>
        <p:txBody>
          <a:bodyPr vert="horz" lIns="95567" tIns="47785" rIns="95567" bIns="47785" rtlCol="0" anchor="b"/>
          <a:lstStyle>
            <a:lvl1pPr algn="r">
              <a:defRPr sz="1300"/>
            </a:lvl1pPr>
          </a:lstStyle>
          <a:p>
            <a:fld id="{901044A9-7306-46C0-861C-DF808E8712A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830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f-so.ch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059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888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Die Informationen zu Anlässen, Kurse sind alle laufend auf der SOTV Homepage zu finden. 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Vereine darum bitten laufend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Richter:innen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auszubilden und die Fortbildung nicht zu vernachlässigen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Fachtest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kurse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bereits absolviert, keine mehr im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sotv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Wort an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044A9-7306-46C0-861C-DF808E8712AF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78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Die Vorbereitungen für das KTF 2024 –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Buechibärg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hier in Lüterkofen laufen auf Hochtouren.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Vereine darum bitten laufend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Richter:innen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auszubilden und die Fortbildung nicht zu vernachlässigen – Ohne Richter können keine Turnfeste durchgeführt werden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Alle Informationen findet ihr auch laufend auf der  KTF Homepage </a:t>
            </a:r>
            <a:b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www.ktf-so.ch</a:t>
            </a:r>
            <a:endParaRPr kumimoji="0" lang="de-DE" sz="1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Fragen zum Wettkampfangebot können an tl-chef@sotv.ch gesendet werden.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044A9-7306-46C0-861C-DF808E8712AF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36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41125-87AB-46A0-82DB-A9531B84CCD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13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41125-87AB-46A0-82DB-A9531B84CCD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0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41125-87AB-46A0-82DB-A9531B84CCD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3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652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 TL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gseht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das Jahr wie folgt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TL SOTV –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Päscu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Schori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Ich als TL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Päscu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Barrière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Faustball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Pädu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Bietenharder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Unihockey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Flüru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Gasser – Korbball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Felix Wirt – Jugendkorbball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Weiter zur Anlassplanung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0978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EC48-B9F8-0265-4A4B-1700FCA8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6AC3C4-C5BA-C84E-0D00-8E66EECB0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CAC4550-88B0-93CD-C70A-004B006A8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Offene Anlässe: Grösste sind aufgelistet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sz="1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OL 2024, </a:t>
            </a:r>
            <a:r>
              <a:rPr lang="de-CH" sz="18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Jugenspieltag</a:t>
            </a:r>
            <a:r>
              <a:rPr lang="de-CH" sz="1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2025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sz="1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Überblick auf nächster Folie</a:t>
            </a: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664B50-D5BC-611B-5D63-D59B467B0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562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Hie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ganz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churz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Asicht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üsne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Aläss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Fr e OL 2024 si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uf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suechi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nach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eme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Organisator. Die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restleche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Sache vom 2024 sie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süsch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vergä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Im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nöchschte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Johr hei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ou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einigi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Aläss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zum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bsetzte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, es wäre das d RMV,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Jugendspietag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, wiederum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OL, sowie d Festwirtschaft am Unihockeyturnier. Bitte meldet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nech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doch bi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/mir, wenn dir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interesse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heit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Wort weitergeben an Phippu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49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Liebe Turnkameradinnen und Turnkameraden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DE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Härzlich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Willkomme zur diesjährige PLJK ganz im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Zeiche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vor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Zuekunft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Schön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heit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dir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allisamt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der Weg hie nach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Lüterkofe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gfunge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848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384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 </a:t>
            </a:r>
            <a:r>
              <a:rPr lang="de-DE" dirty="0" err="1"/>
              <a:t>Ameldige</a:t>
            </a:r>
            <a:r>
              <a:rPr lang="de-DE" dirty="0"/>
              <a:t> fürs Elm und </a:t>
            </a:r>
            <a:r>
              <a:rPr lang="de-DE" dirty="0" err="1"/>
              <a:t>Tenerolager</a:t>
            </a:r>
            <a:r>
              <a:rPr lang="de-DE" dirty="0"/>
              <a:t> sie </a:t>
            </a:r>
            <a:r>
              <a:rPr lang="de-DE" dirty="0" err="1"/>
              <a:t>witerhin</a:t>
            </a:r>
            <a:r>
              <a:rPr lang="de-DE" dirty="0"/>
              <a:t> </a:t>
            </a:r>
            <a:r>
              <a:rPr lang="de-DE" dirty="0" err="1"/>
              <a:t>offe</a:t>
            </a:r>
            <a:r>
              <a:rPr lang="de-DE" dirty="0"/>
              <a:t>. Bim Tenero Lager </a:t>
            </a:r>
            <a:r>
              <a:rPr lang="de-DE" dirty="0" err="1"/>
              <a:t>simer</a:t>
            </a:r>
            <a:r>
              <a:rPr lang="de-DE" dirty="0"/>
              <a:t> bereits </a:t>
            </a:r>
            <a:r>
              <a:rPr lang="de-DE" dirty="0" err="1"/>
              <a:t>ar</a:t>
            </a:r>
            <a:r>
              <a:rPr lang="de-DE" dirty="0"/>
              <a:t> Teilnehmerobergrenze </a:t>
            </a:r>
            <a:r>
              <a:rPr lang="de-DE" dirty="0" err="1"/>
              <a:t>acho</a:t>
            </a:r>
            <a:r>
              <a:rPr lang="de-DE" dirty="0"/>
              <a:t> u es </a:t>
            </a:r>
            <a:r>
              <a:rPr lang="de-DE" dirty="0" err="1"/>
              <a:t>chöi</a:t>
            </a:r>
            <a:r>
              <a:rPr lang="de-DE" dirty="0"/>
              <a:t> nur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wenigi</a:t>
            </a:r>
            <a:r>
              <a:rPr lang="de-DE" dirty="0"/>
              <a:t> Teilnehmer mitreise. Es Sie immer </a:t>
            </a:r>
            <a:r>
              <a:rPr lang="de-DE" dirty="0" err="1"/>
              <a:t>tolli</a:t>
            </a:r>
            <a:r>
              <a:rPr lang="de-DE" dirty="0"/>
              <a:t> </a:t>
            </a:r>
            <a:r>
              <a:rPr lang="de-DE" dirty="0" err="1"/>
              <a:t>Sportwuchene</a:t>
            </a:r>
            <a:r>
              <a:rPr lang="de-DE" dirty="0"/>
              <a:t> u </a:t>
            </a:r>
            <a:r>
              <a:rPr lang="de-DE" dirty="0" err="1"/>
              <a:t>isch</a:t>
            </a:r>
            <a:r>
              <a:rPr lang="de-DE" dirty="0"/>
              <a:t> sicher für jedes </a:t>
            </a:r>
            <a:r>
              <a:rPr lang="de-DE" dirty="0" err="1"/>
              <a:t>ching</a:t>
            </a:r>
            <a:r>
              <a:rPr lang="de-DE" dirty="0"/>
              <a:t> eh super </a:t>
            </a:r>
            <a:r>
              <a:rPr lang="de-DE" dirty="0" err="1"/>
              <a:t>Sach</a:t>
            </a:r>
            <a:r>
              <a:rPr lang="de-DE" dirty="0"/>
              <a:t>, daher </a:t>
            </a:r>
            <a:r>
              <a:rPr lang="de-DE" dirty="0" err="1"/>
              <a:t>träget</a:t>
            </a:r>
            <a:r>
              <a:rPr lang="de-DE" dirty="0"/>
              <a:t> doch das au i </a:t>
            </a:r>
            <a:r>
              <a:rPr lang="de-DE" dirty="0" err="1"/>
              <a:t>eui</a:t>
            </a:r>
            <a:r>
              <a:rPr lang="de-DE" dirty="0"/>
              <a:t> Vereine </a:t>
            </a:r>
            <a:r>
              <a:rPr lang="de-DE" dirty="0" err="1"/>
              <a:t>use</a:t>
            </a:r>
            <a:r>
              <a:rPr lang="de-DE" dirty="0"/>
              <a:t>.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Ameldig</a:t>
            </a:r>
            <a:r>
              <a:rPr lang="de-DE" dirty="0"/>
              <a:t> </a:t>
            </a:r>
            <a:r>
              <a:rPr lang="de-DE" dirty="0" err="1"/>
              <a:t>giut</a:t>
            </a:r>
            <a:r>
              <a:rPr lang="de-DE" dirty="0"/>
              <a:t> </a:t>
            </a:r>
            <a:r>
              <a:rPr lang="de-DE" dirty="0" err="1"/>
              <a:t>dr</a:t>
            </a:r>
            <a:r>
              <a:rPr lang="de-DE" dirty="0"/>
              <a:t> </a:t>
            </a:r>
            <a:r>
              <a:rPr lang="de-DE" dirty="0" err="1"/>
              <a:t>ender</a:t>
            </a:r>
            <a:r>
              <a:rPr lang="de-DE" dirty="0"/>
              <a:t> </a:t>
            </a:r>
            <a:r>
              <a:rPr lang="de-DE" dirty="0" err="1"/>
              <a:t>isch</a:t>
            </a:r>
            <a:r>
              <a:rPr lang="de-DE" dirty="0"/>
              <a:t> </a:t>
            </a:r>
            <a:r>
              <a:rPr lang="de-DE" dirty="0" err="1"/>
              <a:t>dr</a:t>
            </a:r>
            <a:r>
              <a:rPr lang="de-DE" dirty="0"/>
              <a:t> </a:t>
            </a:r>
            <a:r>
              <a:rPr lang="de-DE" dirty="0" err="1"/>
              <a:t>gschwinder</a:t>
            </a:r>
            <a:r>
              <a:rPr lang="de-DE" dirty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514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Ou der WBK fingt das Jahr wiederum in Willisau statt. Am </a:t>
            </a:r>
            <a:r>
              <a:rPr lang="de-DE" dirty="0" err="1"/>
              <a:t>Wocheendi</a:t>
            </a:r>
            <a:r>
              <a:rPr lang="de-DE" dirty="0"/>
              <a:t> vom 30. September u 1. Oktober </a:t>
            </a:r>
            <a:r>
              <a:rPr lang="de-DE" dirty="0" err="1"/>
              <a:t>chöi</a:t>
            </a:r>
            <a:r>
              <a:rPr lang="de-DE" dirty="0"/>
              <a:t> der wiederum J+S </a:t>
            </a:r>
            <a:r>
              <a:rPr lang="de-DE" dirty="0" err="1"/>
              <a:t>Fortbildigsmodul</a:t>
            </a:r>
            <a:r>
              <a:rPr lang="de-DE" dirty="0"/>
              <a:t> </a:t>
            </a:r>
            <a:r>
              <a:rPr lang="de-DE" dirty="0" err="1"/>
              <a:t>bsuecht</a:t>
            </a:r>
            <a:r>
              <a:rPr lang="de-DE" dirty="0"/>
              <a:t> werde. Für die jüngere i </a:t>
            </a:r>
            <a:r>
              <a:rPr lang="de-DE" dirty="0" err="1"/>
              <a:t>eune</a:t>
            </a:r>
            <a:r>
              <a:rPr lang="de-DE" dirty="0"/>
              <a:t> Vereine </a:t>
            </a:r>
            <a:r>
              <a:rPr lang="de-DE" dirty="0" err="1"/>
              <a:t>isch</a:t>
            </a:r>
            <a:r>
              <a:rPr lang="de-DE" dirty="0"/>
              <a:t> zudem der </a:t>
            </a:r>
            <a:r>
              <a:rPr lang="de-DE" dirty="0" err="1"/>
              <a:t>Jumpin</a:t>
            </a:r>
            <a:r>
              <a:rPr lang="de-DE" dirty="0"/>
              <a:t>-Kurs sicherlich eh </a:t>
            </a:r>
            <a:r>
              <a:rPr lang="de-DE" dirty="0" err="1"/>
              <a:t>gueti</a:t>
            </a:r>
            <a:r>
              <a:rPr lang="de-DE" dirty="0"/>
              <a:t> sach. Am </a:t>
            </a:r>
            <a:r>
              <a:rPr lang="de-DE" dirty="0" err="1"/>
              <a:t>suntig</a:t>
            </a:r>
            <a:r>
              <a:rPr lang="de-DE" dirty="0"/>
              <a:t> </a:t>
            </a:r>
            <a:r>
              <a:rPr lang="de-DE" dirty="0" err="1"/>
              <a:t>chöi</a:t>
            </a:r>
            <a:r>
              <a:rPr lang="de-DE" dirty="0"/>
              <a:t> </a:t>
            </a:r>
            <a:r>
              <a:rPr lang="de-DE" dirty="0" err="1"/>
              <a:t>ner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Sportartenspezifische </a:t>
            </a:r>
            <a:r>
              <a:rPr lang="de-DE" dirty="0" err="1"/>
              <a:t>Lektione</a:t>
            </a:r>
            <a:r>
              <a:rPr lang="de-DE" dirty="0"/>
              <a:t> </a:t>
            </a:r>
            <a:r>
              <a:rPr lang="de-DE" dirty="0" err="1"/>
              <a:t>bsuecht</a:t>
            </a:r>
            <a:r>
              <a:rPr lang="de-DE" dirty="0"/>
              <a:t> </a:t>
            </a:r>
            <a:r>
              <a:rPr lang="de-DE" dirty="0" err="1"/>
              <a:t>wärde</a:t>
            </a:r>
            <a:r>
              <a:rPr lang="de-DE" dirty="0"/>
              <a:t>, </a:t>
            </a:r>
            <a:r>
              <a:rPr lang="de-DE" dirty="0" err="1"/>
              <a:t>weli</a:t>
            </a:r>
            <a:r>
              <a:rPr lang="de-DE" dirty="0"/>
              <a:t> </a:t>
            </a:r>
            <a:r>
              <a:rPr lang="de-DE" dirty="0" err="1"/>
              <a:t>neui</a:t>
            </a:r>
            <a:r>
              <a:rPr lang="de-DE" dirty="0"/>
              <a:t> Inputs für </a:t>
            </a:r>
            <a:r>
              <a:rPr lang="de-DE" dirty="0" err="1"/>
              <a:t>eui</a:t>
            </a:r>
            <a:r>
              <a:rPr lang="de-DE" dirty="0"/>
              <a:t> </a:t>
            </a:r>
            <a:r>
              <a:rPr lang="de-DE" dirty="0" err="1"/>
              <a:t>Turnstung</a:t>
            </a:r>
            <a:r>
              <a:rPr lang="de-DE" dirty="0"/>
              <a:t> </a:t>
            </a:r>
            <a:r>
              <a:rPr lang="de-DE" dirty="0" err="1"/>
              <a:t>chöi</a:t>
            </a:r>
            <a:r>
              <a:rPr lang="de-DE" dirty="0"/>
              <a:t> </a:t>
            </a:r>
            <a:r>
              <a:rPr lang="de-DE" dirty="0" err="1"/>
              <a:t>gä</a:t>
            </a:r>
            <a:r>
              <a:rPr lang="de-DE" dirty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216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484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4790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098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Hie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ufglistet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gseht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dir d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Traktande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vom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hütige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Obe. Es werde einige Infos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glieferet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aber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gross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Block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vo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hüt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am Abe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isch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der Workshop SOTV 2030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unger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der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Leitig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vom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Pädu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Thüring. 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720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Fragen?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DE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Sonst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genehmigung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vom Protokoll. 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66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Hallo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zäme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, möchte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nech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Begrüesse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mire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erste Sitzig aus TL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Do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churz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ufglistet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die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grösste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Aläss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vom 2024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Dr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Kantonaufinau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Unihockey fingt am 16./17. in Deitige statt. Nöchscht wucheend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 gliche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giltet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fürd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RMV in Hopperste. Do gits nächer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meh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Infos vom Ravi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Fr e Verbands-OL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sueche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mer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e Organisator</a:t>
            </a:r>
          </a:p>
          <a:p>
            <a:pPr marL="99549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Zum Jugendsporttag in Biberist gits später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meh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infos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Im Herbst starte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ner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wiederum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üsi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Spielmeisterschafte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Am 09./10. November findet s Unihockeyturnier in Biberist startet. 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Die aktuelle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Aläss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finget dir au immer uf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üsere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Homepage. 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Spöter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meh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zu de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offnige</a:t>
            </a:r>
            <a:r>
              <a:rPr lang="de-CH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Aläss</a:t>
            </a: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9549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Wort weitergeben an Ravi</a:t>
            </a:r>
          </a:p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DE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50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47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377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359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4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de-CH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44A9-7306-46C0-861C-DF808E8712AF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44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388" y="1203325"/>
            <a:ext cx="8785225" cy="3240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de-CH" sz="3000" dirty="0"/>
          </a:p>
          <a:p>
            <a:pPr lvl="0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180771-5BE4-4E3D-8B81-02D951AE863D}"/>
              </a:ext>
            </a:extLst>
          </p:cNvPr>
          <p:cNvSpPr/>
          <p:nvPr userDrawn="1"/>
        </p:nvSpPr>
        <p:spPr>
          <a:xfrm>
            <a:off x="7524328" y="267494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ln>
                  <a:solidFill>
                    <a:srgbClr val="DB261D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PLJK 2024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3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DE675-A236-4F34-87F0-E20B83E9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49126A-3041-4AE5-BC34-6802186E3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D7A5F-F9D6-4E11-A058-470A441B9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BA3A3C-12C7-4AC5-882A-CEA4C9E0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9AB3E4-B287-4C58-8BDE-C9B41D5B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00039-1B29-4031-BE67-D9901A73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310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DDB3E-63F5-41B7-89CC-1965F148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F04748-FE9B-4EDE-B6DD-98B4B7E9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63E2C7-1332-47E2-8CAA-BDC8BDF2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0A3AD5-FE44-4D4D-A197-2CE89698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40485-8E30-462A-A661-6A314FC5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873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AB27C2-ED2B-494A-8726-3EF0C9437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C88AC0-6693-490E-BAA2-714320818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DDC6D-82DF-4DD0-8FD0-309BF6C3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0A7C6-17D0-4A46-BBED-613213EA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955447-2EE4-48F5-8FBF-C7B57FCC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31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606BE-AA3F-42D0-8B86-C3EDE1B7C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1F8741-8325-428A-9812-CC050A506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D4711-835E-4320-B8AC-6C2C3D48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308728-A3B5-4C83-8DB1-08D06B5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A9569-A016-41FC-92D0-BA46D456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05E67-33A3-4717-9BE6-765370BC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772E5-7B71-4D06-8F5E-30BD4A50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D293C-A25E-4C19-AE5B-34C38DDC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748AE-0C91-47FE-A791-3EDE7342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D89E8-C0E9-4A63-870C-A6CB76CE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22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B7578-E003-4348-83C5-C5FC7849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BB2461-36FF-4375-A74A-AB43A89D3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10DD54-06F2-4E2C-A93B-BE629BE1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EFB00C-3210-4417-AC95-17E1A1E8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25350-54B3-41B9-B30E-695845B3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6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C9B6B-43EC-4732-8ACE-3AADBB6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C0FE11-B83B-43E8-8057-4ED747231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26F35-4F57-465F-945C-BE1600D42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B43D45-B696-4A8D-B725-AD41A1E0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B3A61-2D6A-4E87-AD5C-CD846095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446194-B34B-4737-BAE2-11FD4C5F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21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5ECC7-D990-4298-9805-3E4328E0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32E92E-9C55-44CA-96E4-E3612007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BAD60B-926E-4DE5-B59C-E773688A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D15A59-0914-4179-B647-14CAAC930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E09859-2974-43FA-8FCC-4872DB53F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ADCFE4-D0E1-4823-BA53-EDDC7AD1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EAD505-3BDE-4496-9B47-195BD24D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A94495-ABEF-46CB-8549-D1113A56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CEEE8-BEA3-43D7-9851-4736D887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601474-93E5-4344-A85F-2D55AE0A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2BB091-6118-4740-86E7-74EF8FD8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886212-1434-4D06-9FCA-47EA73F2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225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E836A2-DEB0-40C6-A120-B2CB586C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ED3B0D-9C77-4576-B21C-FBD63DA5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3968F-38E8-42A2-B7FB-F0CE43B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381FA-9965-4C26-A326-AD6C6792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EA541-1F2B-482D-86DE-C70B6250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EA7C0F-3CAF-4C4C-B1EE-590C7D8AD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D04B4D-AD23-4D71-BFC6-FE7BDF5E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347A9F-4A08-405B-AAF0-74E5B4A4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6AB0C8-C6FC-4656-B895-9477E660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325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otv-kip.ch/Default.aspx" TargetMode="External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..:: SOTV :: KIP ::..">
            <a:hlinkClick r:id="rId3" tooltip="..:: SOTV :: KIP ::..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16850"/>
            <a:ext cx="792088" cy="3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679338"/>
            <a:ext cx="432048" cy="13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02" y="3533758"/>
            <a:ext cx="360040" cy="14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0186"/>
            <a:ext cx="432048" cy="14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2595"/>
            <a:ext cx="380331" cy="12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66A67BA-9343-D814-32E5-424A81224CE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9" y="4614928"/>
            <a:ext cx="1259632" cy="3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E934FC-B7D0-4408-8543-80023AD9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66DFF3-A0B9-4A50-850E-2FEDD54A3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EECC2-E7B5-4A4E-9F0E-7B1912694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3DCA-490E-4489-992C-5A22CA1BE391}" type="datetimeFigureOut">
              <a:rPr lang="de-CH" smtClean="0"/>
              <a:t>14.03.2024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CF165-B82A-4CA8-95E1-5DEFA1538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68463C-2A3E-4345-88D1-78306C060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FAA0-8415-45C9-9E9E-AA6961B9FC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59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wettkampfleitung@ktf-so.ch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ugend-rtvsu@sotv.ch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rlg7pi4wuemwxo8ggp70z/Protokoll_PLJK-2023.pdf?rlkey=98092rag4ixj3p8lnd110oa9r&amp;dl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v.ch/sotv/anlaes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v2024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1406959"/>
            <a:ext cx="864096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de-CH" sz="3600" b="1" dirty="0">
                <a:latin typeface="Arial" charset="0"/>
                <a:cs typeface="Times New Roman" pitchFamily="18" charset="0"/>
              </a:rPr>
              <a:t>PLJK RTVSU</a:t>
            </a:r>
          </a:p>
          <a:p>
            <a:pPr marL="952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endParaRPr lang="de-CH" sz="3600" b="1" dirty="0">
              <a:latin typeface="Arial" charset="0"/>
              <a:cs typeface="Times New Roman" pitchFamily="18" charset="0"/>
            </a:endParaRPr>
          </a:p>
          <a:p>
            <a:pPr marL="952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de-CH" sz="3600" b="1" dirty="0">
                <a:latin typeface="Arial" charset="0"/>
                <a:cs typeface="Times New Roman" pitchFamily="18" charset="0"/>
              </a:rPr>
              <a:t>Herzlich willkommen</a:t>
            </a:r>
            <a:endParaRPr lang="de-CH" sz="3600" b="1" i="1" dirty="0">
              <a:latin typeface="Arial" charset="0"/>
              <a:cs typeface="Times New Roman" pitchFamily="18" charset="0"/>
            </a:endParaRPr>
          </a:p>
          <a:p>
            <a:pPr marL="952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de-CH" sz="360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14. März 2024</a:t>
            </a:r>
            <a:endParaRPr lang="de-CH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8B5B66-E340-1E04-399A-6176237745BA}"/>
              </a:ext>
            </a:extLst>
          </p:cNvPr>
          <p:cNvSpPr/>
          <p:nvPr/>
        </p:nvSpPr>
        <p:spPr>
          <a:xfrm>
            <a:off x="2771800" y="3882992"/>
            <a:ext cx="360040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721911-9AC3-90B3-C016-A9E135DEBAFE}"/>
              </a:ext>
            </a:extLst>
          </p:cNvPr>
          <p:cNvSpPr txBox="1"/>
          <p:nvPr/>
        </p:nvSpPr>
        <p:spPr>
          <a:xfrm>
            <a:off x="2938636" y="3986358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Für Appell: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« Name (Verein)»</a:t>
            </a:r>
          </a:p>
        </p:txBody>
      </p:sp>
    </p:spTree>
    <p:extLst>
      <p:ext uri="{BB962C8B-B14F-4D97-AF65-F5344CB8AC3E}">
        <p14:creationId xmlns:p14="http://schemas.microsoft.com/office/powerpoint/2010/main" val="365791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RMV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8363273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de-CH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3B633B-5D22-6EC7-B8CD-9F1D232A7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65927"/>
            <a:ext cx="5746902" cy="34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SOTV - Informationen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8" y="1930320"/>
            <a:ext cx="8363273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Alle aktuellen Informationen, sowie die Anlässe und Kurse sind auf der Webseite aufgeschaltet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Ohne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Richter:innen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, kein Wettkampf! </a:t>
            </a:r>
          </a:p>
          <a:p>
            <a:pPr marL="742950" lvl="1" indent="-28575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de-CH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FTA/FTU: Anmeldung geschlossen</a:t>
            </a:r>
          </a:p>
        </p:txBody>
      </p:sp>
    </p:spTree>
    <p:extLst>
      <p:ext uri="{BB962C8B-B14F-4D97-AF65-F5344CB8AC3E}">
        <p14:creationId xmlns:p14="http://schemas.microsoft.com/office/powerpoint/2010/main" val="1950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KTF - Informationen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8363273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549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51462B-24D6-B438-F80E-97919C18E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73" y="1843940"/>
            <a:ext cx="4200525" cy="20212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670E28-3DEC-7621-6631-1F9C25D8B453}"/>
              </a:ext>
            </a:extLst>
          </p:cNvPr>
          <p:cNvSpPr txBox="1"/>
          <p:nvPr/>
        </p:nvSpPr>
        <p:spPr>
          <a:xfrm>
            <a:off x="2318820" y="3680479"/>
            <a:ext cx="4084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de-DE" sz="1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– 16. Juni / 21. – 23. Juni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3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s, Sportwettkampf, Stadion, Hanglage enthält.&#10;&#10;Automatisch generierte Beschreibung">
            <a:extLst>
              <a:ext uri="{FF2B5EF4-FFF2-40B4-BE49-F238E27FC236}">
                <a16:creationId xmlns:a16="http://schemas.microsoft.com/office/drawing/2014/main" id="{096398D5-A216-4F4D-BC11-B2060F018F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7" y="464501"/>
            <a:ext cx="7508746" cy="42430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D6F18E-1845-4A8F-86E4-F9367ECE5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96930"/>
            <a:ext cx="6858000" cy="878782"/>
          </a:xfrm>
        </p:spPr>
        <p:txBody>
          <a:bodyPr>
            <a:normAutofit/>
          </a:bodyPr>
          <a:lstStyle/>
          <a:p>
            <a:r>
              <a:rPr lang="de-CH" sz="4050" b="1">
                <a:latin typeface="Karla" panose="020B0004030503030003" pitchFamily="34" charset="0"/>
              </a:rPr>
              <a:t>Herzlich willkommen!</a:t>
            </a:r>
          </a:p>
        </p:txBody>
      </p:sp>
      <p:pic>
        <p:nvPicPr>
          <p:cNvPr id="8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89E67D0-EC6A-42FE-9EFF-35ACE2B7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13" y="3614288"/>
            <a:ext cx="1912751" cy="6818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C41D55-D872-4DDE-A02A-73918E699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48" y="1831526"/>
            <a:ext cx="3703841" cy="1782762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4590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0F7A9-D18C-4624-9F7E-72246440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5" y="326599"/>
            <a:ext cx="5618834" cy="994172"/>
          </a:xfrm>
        </p:spPr>
        <p:txBody>
          <a:bodyPr/>
          <a:lstStyle/>
          <a:p>
            <a:r>
              <a:rPr lang="de-DE" dirty="0">
                <a:latin typeface="Karla ExtraBold"/>
              </a:rPr>
              <a:t>Allgemeine Infos</a:t>
            </a:r>
            <a:endParaRPr lang="de-CH" dirty="0">
              <a:latin typeface="Karla ExtraBold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9DDAE-2A2F-4121-B5CD-38DD7133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9" y="1454944"/>
            <a:ext cx="7886700" cy="326350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de-DE" sz="2400" dirty="0">
                <a:latin typeface="Karla"/>
                <a:cs typeface="Calibri"/>
              </a:rPr>
              <a:t>Anreise mit ÖV (1 An-/Rückreise in Festkarte).</a:t>
            </a:r>
            <a:endParaRPr lang="de-DE" sz="2400" dirty="0">
              <a:latin typeface="Karla"/>
            </a:endParaRPr>
          </a:p>
          <a:p>
            <a:r>
              <a:rPr lang="de-DE" sz="2400" dirty="0">
                <a:latin typeface="Karla"/>
              </a:rPr>
              <a:t>Zusätzliche Fahrt mit </a:t>
            </a:r>
            <a:r>
              <a:rPr lang="de-DE" sz="2400" dirty="0" err="1">
                <a:latin typeface="Karla"/>
              </a:rPr>
              <a:t>Supporterkarte</a:t>
            </a:r>
            <a:r>
              <a:rPr lang="de-DE" sz="2400" dirty="0">
                <a:latin typeface="Karla"/>
              </a:rPr>
              <a:t> lösbar </a:t>
            </a:r>
            <a:endParaRPr lang="de-DE" sz="2400" dirty="0"/>
          </a:p>
          <a:p>
            <a:r>
              <a:rPr lang="de-DE" sz="2400" dirty="0" err="1">
                <a:latin typeface="Karla"/>
              </a:rPr>
              <a:t>Fussmarsch</a:t>
            </a:r>
            <a:r>
              <a:rPr lang="de-DE" sz="2400" dirty="0">
                <a:latin typeface="Karla"/>
              </a:rPr>
              <a:t> vom Bahnhof zum Festgelände: ca. 15-20'</a:t>
            </a:r>
          </a:p>
          <a:p>
            <a:pPr marL="0" indent="0">
              <a:buNone/>
            </a:pPr>
            <a:endParaRPr lang="de-DE" sz="2400" dirty="0">
              <a:latin typeface="Karla"/>
            </a:endParaRPr>
          </a:p>
          <a:p>
            <a:pPr marL="0" indent="0">
              <a:buNone/>
            </a:pPr>
            <a:r>
              <a:rPr lang="de-DE" sz="2400" b="1" dirty="0">
                <a:latin typeface="Karla"/>
              </a:rPr>
              <a:t>Wichtig:</a:t>
            </a:r>
          </a:p>
          <a:p>
            <a:r>
              <a:rPr lang="de-DE" sz="2400" dirty="0">
                <a:latin typeface="Karla"/>
              </a:rPr>
              <a:t>Spiele: Anreise nach Lüterkofen -&gt; Shuttlebetrieb nach Messen/</a:t>
            </a:r>
            <a:r>
              <a:rPr lang="de-DE" sz="2400" dirty="0" err="1">
                <a:latin typeface="Karla"/>
              </a:rPr>
              <a:t>Lüsslingen</a:t>
            </a:r>
            <a:r>
              <a:rPr lang="de-DE" sz="2400" dirty="0">
                <a:latin typeface="Karla"/>
              </a:rPr>
              <a:t> </a:t>
            </a:r>
          </a:p>
          <a:p>
            <a:r>
              <a:rPr lang="de-DE" sz="2400" dirty="0">
                <a:latin typeface="Karla"/>
              </a:rPr>
              <a:t>keine Parkplätze in Messen/</a:t>
            </a:r>
            <a:r>
              <a:rPr lang="de-DE" sz="2400" dirty="0" err="1">
                <a:latin typeface="Karla"/>
              </a:rPr>
              <a:t>Lüsslingen</a:t>
            </a:r>
            <a:r>
              <a:rPr lang="de-DE" sz="2400" dirty="0">
                <a:latin typeface="Karla"/>
              </a:rPr>
              <a:t>!</a:t>
            </a:r>
          </a:p>
          <a:p>
            <a:endParaRPr lang="de-CH" sz="2400" dirty="0">
              <a:latin typeface="Karla" panose="020B00040305030300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A1BAE8-B2C5-40C9-B017-7462E1B4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0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0F7A9-D18C-4624-9F7E-72246440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5" y="326599"/>
            <a:ext cx="5618834" cy="994172"/>
          </a:xfrm>
        </p:spPr>
        <p:txBody>
          <a:bodyPr/>
          <a:lstStyle/>
          <a:p>
            <a:r>
              <a:rPr lang="de-DE" dirty="0">
                <a:latin typeface="Karla ExtraBold"/>
              </a:rPr>
              <a:t>Wettkampfinfos</a:t>
            </a:r>
            <a:endParaRPr lang="de-CH" dirty="0">
              <a:latin typeface="Karla ExtraBold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9DDAE-2A2F-4121-B5CD-38DD7133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9" y="1454944"/>
            <a:ext cx="7886700" cy="326350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de-DE" sz="2400" dirty="0">
                <a:latin typeface="Karla"/>
                <a:cs typeface="Calibri"/>
              </a:rPr>
              <a:t>Zeitpläne </a:t>
            </a:r>
            <a:r>
              <a:rPr lang="de-DE" sz="2400" b="1" dirty="0">
                <a:latin typeface="Karla"/>
                <a:cs typeface="Calibri"/>
              </a:rPr>
              <a:t>Vereinswettkämpfe </a:t>
            </a:r>
            <a:r>
              <a:rPr lang="de-DE" sz="2400" dirty="0">
                <a:latin typeface="Karla"/>
                <a:cs typeface="Calibri"/>
              </a:rPr>
              <a:t>sind aufgeschaltet</a:t>
            </a:r>
            <a:endParaRPr lang="de-DE" dirty="0"/>
          </a:p>
          <a:p>
            <a:r>
              <a:rPr lang="de-DE" sz="2400" dirty="0">
                <a:latin typeface="Karla"/>
                <a:cs typeface="Calibri"/>
              </a:rPr>
              <a:t>Zeitpläne </a:t>
            </a:r>
            <a:r>
              <a:rPr lang="de-DE" sz="2400" b="1" dirty="0">
                <a:latin typeface="Karla"/>
                <a:cs typeface="Calibri"/>
              </a:rPr>
              <a:t>Einzelwettkämpfe </a:t>
            </a:r>
            <a:r>
              <a:rPr lang="de-DE" sz="2400" dirty="0">
                <a:latin typeface="Karla"/>
                <a:cs typeface="Calibri"/>
              </a:rPr>
              <a:t>--&gt; folgen Anfangs April</a:t>
            </a:r>
            <a:endParaRPr lang="de-DE"/>
          </a:p>
          <a:p>
            <a:r>
              <a:rPr lang="de-DE" sz="2400">
                <a:latin typeface="Karla"/>
                <a:cs typeface="Calibri"/>
              </a:rPr>
              <a:t>Letzte Weisungen --&gt; Anfangs Mai</a:t>
            </a:r>
          </a:p>
          <a:p>
            <a:r>
              <a:rPr lang="de-DE" sz="2400">
                <a:latin typeface="Karla"/>
                <a:cs typeface="Calibri"/>
              </a:rPr>
              <a:t>Richtereinteilung --&gt; Anfangs/Mitte Mai</a:t>
            </a:r>
          </a:p>
          <a:p>
            <a:endParaRPr lang="de-DE" sz="2400" dirty="0">
              <a:latin typeface="Karla"/>
              <a:cs typeface="Calibri"/>
            </a:endParaRPr>
          </a:p>
          <a:p>
            <a:pPr marL="0" indent="0">
              <a:buNone/>
            </a:pPr>
            <a:r>
              <a:rPr lang="de-DE" sz="2400" dirty="0">
                <a:latin typeface="Karla"/>
                <a:cs typeface="Calibri"/>
              </a:rPr>
              <a:t>Bei Fragen zum Wettkampf könnt ihr euch bei der Wettkampfleitung melden:</a:t>
            </a:r>
            <a:endParaRPr lang="de-DE" sz="2400" dirty="0">
              <a:latin typeface="Karla" panose="020B0004030503030003" pitchFamily="34" charset="0"/>
              <a:cs typeface="Calibri"/>
            </a:endParaRPr>
          </a:p>
          <a:p>
            <a:pPr marL="0" indent="0">
              <a:buNone/>
            </a:pPr>
            <a:r>
              <a:rPr lang="de-DE" sz="2400" dirty="0">
                <a:latin typeface="Karla"/>
                <a:cs typeface="Calibri"/>
                <a:hlinkClick r:id="rId2"/>
              </a:rPr>
              <a:t>wettkampfleitung@ktf-so.ch</a:t>
            </a:r>
            <a:endParaRPr lang="de-DE" sz="2400" dirty="0">
              <a:latin typeface="Karla" panose="020B0004030503030003" pitchFamily="34" charset="0"/>
              <a:cs typeface="Calibri"/>
            </a:endParaRPr>
          </a:p>
          <a:p>
            <a:pPr marL="0" indent="0">
              <a:buNone/>
            </a:pPr>
            <a:endParaRPr lang="de-DE" sz="2400" dirty="0">
              <a:latin typeface="Karla" panose="020B0004030503030003" pitchFamily="34" charset="0"/>
              <a:cs typeface="Calibri"/>
            </a:endParaRPr>
          </a:p>
          <a:p>
            <a:pPr marL="0" indent="0">
              <a:buNone/>
            </a:pPr>
            <a:endParaRPr lang="de-DE" sz="2400" dirty="0">
              <a:latin typeface="Karla" panose="020B0004030503030003" pitchFamily="34" charset="0"/>
              <a:cs typeface="Calibri"/>
            </a:endParaRPr>
          </a:p>
          <a:p>
            <a:pPr marL="0" indent="0">
              <a:buNone/>
            </a:pPr>
            <a:endParaRPr lang="de-DE" sz="2400" b="1" dirty="0">
              <a:latin typeface="Karla" panose="020B0004030503030003" pitchFamily="34" charset="0"/>
            </a:endParaRPr>
          </a:p>
          <a:p>
            <a:endParaRPr lang="de-CH" sz="2400" dirty="0">
              <a:latin typeface="Karla" panose="020B00040305030300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A1BAE8-B2C5-40C9-B017-7462E1B49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E72F77-9662-44F6-BA98-A113F1BD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  <p:pic>
        <p:nvPicPr>
          <p:cNvPr id="4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6918D5-6240-4450-B03A-153719B61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4187849"/>
            <a:ext cx="1912751" cy="68180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1C9BCD-E2D7-C2C1-A253-276D77498F7E}"/>
              </a:ext>
            </a:extLst>
          </p:cNvPr>
          <p:cNvSpPr txBox="1">
            <a:spLocks/>
          </p:cNvSpPr>
          <p:nvPr/>
        </p:nvSpPr>
        <p:spPr>
          <a:xfrm>
            <a:off x="3717606" y="460930"/>
            <a:ext cx="3727214" cy="994172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de-DE" sz="3300">
                <a:solidFill>
                  <a:prstClr val="black"/>
                </a:solidFill>
                <a:latin typeface="Karla ExtraBold"/>
              </a:rPr>
              <a:t>Unterhaltung</a:t>
            </a:r>
            <a:endParaRPr lang="de-CH" sz="3300">
              <a:solidFill>
                <a:prstClr val="black"/>
              </a:solidFill>
              <a:latin typeface="Karla ExtraBold"/>
            </a:endParaRPr>
          </a:p>
          <a:p>
            <a:pPr defTabSz="685800"/>
            <a:r>
              <a:rPr lang="de-DE" sz="3300">
                <a:solidFill>
                  <a:prstClr val="black"/>
                </a:solidFill>
                <a:latin typeface="Karla ExtraBold"/>
              </a:rPr>
              <a:t>Festzelt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00EA9C-0FA0-4AF6-8FF5-BEF957E5A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95" y="2084821"/>
            <a:ext cx="4233992" cy="24777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DB3B2C6-A302-9471-6983-7410EC1AEDD9}"/>
              </a:ext>
            </a:extLst>
          </p:cNvPr>
          <p:cNvSpPr txBox="1"/>
          <p:nvPr/>
        </p:nvSpPr>
        <p:spPr>
          <a:xfrm>
            <a:off x="4076050" y="1508671"/>
            <a:ext cx="1435231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Sa. 22.06.2024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8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E72F77-9662-44F6-BA98-A113F1BD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  <p:pic>
        <p:nvPicPr>
          <p:cNvPr id="4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6918D5-6240-4450-B03A-153719B61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4187849"/>
            <a:ext cx="1912751" cy="68180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1C9BCD-E2D7-C2C1-A253-276D77498F7E}"/>
              </a:ext>
            </a:extLst>
          </p:cNvPr>
          <p:cNvSpPr txBox="1">
            <a:spLocks/>
          </p:cNvSpPr>
          <p:nvPr/>
        </p:nvSpPr>
        <p:spPr>
          <a:xfrm>
            <a:off x="3554994" y="399733"/>
            <a:ext cx="3838515" cy="994172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de-DE" sz="3300">
                <a:solidFill>
                  <a:prstClr val="black"/>
                </a:solidFill>
                <a:latin typeface="Karla ExtraBold"/>
              </a:rPr>
              <a:t>Unterhaltung</a:t>
            </a:r>
          </a:p>
          <a:p>
            <a:pPr defTabSz="685800"/>
            <a:r>
              <a:rPr lang="de-DE" sz="3300" err="1">
                <a:solidFill>
                  <a:prstClr val="black"/>
                </a:solidFill>
                <a:latin typeface="Karla ExtraBold"/>
              </a:rPr>
              <a:t>Buechibärgerzelt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B3B2C6-A302-9471-6983-7410EC1AEDD9}"/>
              </a:ext>
            </a:extLst>
          </p:cNvPr>
          <p:cNvSpPr txBox="1"/>
          <p:nvPr/>
        </p:nvSpPr>
        <p:spPr>
          <a:xfrm>
            <a:off x="6732604" y="1674416"/>
            <a:ext cx="1619143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Sa. 22.06.2024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A293AE-26F1-BFE2-42E3-DD8CA58B41C6}"/>
              </a:ext>
            </a:extLst>
          </p:cNvPr>
          <p:cNvSpPr txBox="1"/>
          <p:nvPr/>
        </p:nvSpPr>
        <p:spPr>
          <a:xfrm>
            <a:off x="3814054" y="1677645"/>
            <a:ext cx="1664477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Fr. 21.06.2024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49BFCF-708E-178A-9E47-CA5999489AAE}"/>
              </a:ext>
            </a:extLst>
          </p:cNvPr>
          <p:cNvSpPr txBox="1"/>
          <p:nvPr/>
        </p:nvSpPr>
        <p:spPr>
          <a:xfrm>
            <a:off x="770551" y="1674417"/>
            <a:ext cx="1619144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Sa. 15.06.2024</a:t>
            </a:r>
          </a:p>
          <a:p>
            <a:pPr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055DB2-4115-03A7-47E7-D50F79F5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54" y="2494539"/>
            <a:ext cx="1671711" cy="16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29bb49-9cdd-48ce-bb40-ac5e95d79a44_edi">
            <a:extLst>
              <a:ext uri="{FF2B5EF4-FFF2-40B4-BE49-F238E27FC236}">
                <a16:creationId xmlns:a16="http://schemas.microsoft.com/office/drawing/2014/main" id="{1D72D352-2655-F732-BD14-B9D56E8C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1" y="2463327"/>
            <a:ext cx="1493044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ine Fotobeschreibung verfügbar.">
            <a:extLst>
              <a:ext uri="{FF2B5EF4-FFF2-40B4-BE49-F238E27FC236}">
                <a16:creationId xmlns:a16="http://schemas.microsoft.com/office/drawing/2014/main" id="{0DE227A8-3158-AE32-0BC1-9BC8E7D4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5" y="4094265"/>
            <a:ext cx="2276573" cy="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9B6CE20-02A9-C3B4-1CE2-54BD6C9F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47" y="2358500"/>
            <a:ext cx="1796662" cy="9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BED6114-12BC-8C89-C18F-8D96E47C9114}"/>
              </a:ext>
            </a:extLst>
          </p:cNvPr>
          <p:cNvSpPr txBox="1"/>
          <p:nvPr/>
        </p:nvSpPr>
        <p:spPr>
          <a:xfrm>
            <a:off x="3736145" y="4125475"/>
            <a:ext cx="1671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de-CH" sz="1350" err="1">
                <a:solidFill>
                  <a:prstClr val="black"/>
                </a:solidFill>
                <a:latin typeface="Karla ExtraBold" pitchFamily="2" charset="0"/>
              </a:rPr>
              <a:t>Ländlergiele</a:t>
            </a:r>
            <a:r>
              <a:rPr lang="de-CH" sz="1350">
                <a:solidFill>
                  <a:prstClr val="black"/>
                </a:solidFill>
                <a:latin typeface="Karla ExtraBold" pitchFamily="2" charset="0"/>
              </a:rPr>
              <a:t> </a:t>
            </a:r>
            <a:r>
              <a:rPr lang="de-CH" sz="1350" err="1">
                <a:solidFill>
                  <a:prstClr val="black"/>
                </a:solidFill>
                <a:latin typeface="Karla ExtraBold" pitchFamily="2" charset="0"/>
              </a:rPr>
              <a:t>Hubustei</a:t>
            </a:r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6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E72F77-9662-44F6-BA98-A113F1BD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  <p:pic>
        <p:nvPicPr>
          <p:cNvPr id="4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6918D5-6240-4450-B03A-153719B61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4187849"/>
            <a:ext cx="1912751" cy="68180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1C9BCD-E2D7-C2C1-A253-276D77498F7E}"/>
              </a:ext>
            </a:extLst>
          </p:cNvPr>
          <p:cNvSpPr txBox="1">
            <a:spLocks/>
          </p:cNvSpPr>
          <p:nvPr/>
        </p:nvSpPr>
        <p:spPr>
          <a:xfrm>
            <a:off x="3554994" y="399733"/>
            <a:ext cx="3607022" cy="994172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de-DE" sz="3300">
                <a:solidFill>
                  <a:prstClr val="black"/>
                </a:solidFill>
                <a:latin typeface="Karla ExtraBold"/>
              </a:rPr>
              <a:t>Unterhaltung</a:t>
            </a:r>
          </a:p>
          <a:p>
            <a:pPr defTabSz="685800"/>
            <a:r>
              <a:rPr lang="de-DE" sz="3300" err="1">
                <a:solidFill>
                  <a:prstClr val="black"/>
                </a:solidFill>
                <a:latin typeface="Karla ExtraBold"/>
              </a:rPr>
              <a:t>Barzelt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B3B2C6-A302-9471-6983-7410EC1AEDD9}"/>
              </a:ext>
            </a:extLst>
          </p:cNvPr>
          <p:cNvSpPr txBox="1"/>
          <p:nvPr/>
        </p:nvSpPr>
        <p:spPr>
          <a:xfrm>
            <a:off x="6776009" y="1467343"/>
            <a:ext cx="1597441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Sa. 22.06.2024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A293AE-26F1-BFE2-42E3-DD8CA58B41C6}"/>
              </a:ext>
            </a:extLst>
          </p:cNvPr>
          <p:cNvSpPr txBox="1"/>
          <p:nvPr/>
        </p:nvSpPr>
        <p:spPr>
          <a:xfrm>
            <a:off x="3518540" y="1469406"/>
            <a:ext cx="1671711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Fr. 21.06.2024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49BFCF-708E-178A-9E47-CA5999489AAE}"/>
              </a:ext>
            </a:extLst>
          </p:cNvPr>
          <p:cNvSpPr txBox="1"/>
          <p:nvPr/>
        </p:nvSpPr>
        <p:spPr>
          <a:xfrm>
            <a:off x="763317" y="1467343"/>
            <a:ext cx="1626378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Fr. 14.06.2024</a:t>
            </a: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pic>
        <p:nvPicPr>
          <p:cNvPr id="2050" name="Picture 2" descr="DJ-REF-JD-Intro-Left">
            <a:extLst>
              <a:ext uri="{FF2B5EF4-FFF2-40B4-BE49-F238E27FC236}">
                <a16:creationId xmlns:a16="http://schemas.microsoft.com/office/drawing/2014/main" id="{158BCF7A-B401-35A9-7749-C26F0116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4" y="2099851"/>
            <a:ext cx="3085611" cy="20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424D09A-7A37-4502-417D-7C2A3FD3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3" y="2204686"/>
            <a:ext cx="2974747" cy="19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J Löru">
            <a:extLst>
              <a:ext uri="{FF2B5EF4-FFF2-40B4-BE49-F238E27FC236}">
                <a16:creationId xmlns:a16="http://schemas.microsoft.com/office/drawing/2014/main" id="{AC04A57E-3CE2-D88E-F422-978D8F89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57" y="3798536"/>
            <a:ext cx="1369151" cy="10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eine Fotobeschreibung verfügbar.">
            <a:extLst>
              <a:ext uri="{FF2B5EF4-FFF2-40B4-BE49-F238E27FC236}">
                <a16:creationId xmlns:a16="http://schemas.microsoft.com/office/drawing/2014/main" id="{C9F06A96-B529-F09A-C439-5FEA2951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23" y="1787768"/>
            <a:ext cx="1062372" cy="10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833694F-01A9-2BF0-FE71-EC333BE69500}"/>
              </a:ext>
            </a:extLst>
          </p:cNvPr>
          <p:cNvSpPr txBox="1"/>
          <p:nvPr/>
        </p:nvSpPr>
        <p:spPr>
          <a:xfrm>
            <a:off x="766552" y="2945447"/>
            <a:ext cx="1619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 pitchFamily="2" charset="0"/>
              </a:rPr>
              <a:t>Mr. Lu-</a:t>
            </a:r>
            <a:r>
              <a:rPr lang="de-CH" sz="1350" err="1">
                <a:solidFill>
                  <a:prstClr val="black"/>
                </a:solidFill>
                <a:latin typeface="Karla ExtraBold" pitchFamily="2" charset="0"/>
              </a:rPr>
              <a:t>Wi</a:t>
            </a:r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B31ED-592D-3FD4-B421-332A1F388CAF}"/>
              </a:ext>
            </a:extLst>
          </p:cNvPr>
          <p:cNvSpPr txBox="1"/>
          <p:nvPr/>
        </p:nvSpPr>
        <p:spPr>
          <a:xfrm>
            <a:off x="857361" y="3478444"/>
            <a:ext cx="1619144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/>
            <a:r>
              <a:rPr lang="de-CH" sz="1350">
                <a:solidFill>
                  <a:prstClr val="black"/>
                </a:solidFill>
                <a:latin typeface="Karla ExtraBold"/>
              </a:rPr>
              <a:t>Sa. 15.06.2024</a:t>
            </a:r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  <a:p>
            <a:pPr algn="ctr" defTabSz="685800"/>
            <a:endParaRPr lang="de-CH" sz="1350">
              <a:solidFill>
                <a:prstClr val="black"/>
              </a:solidFill>
              <a:latin typeface="Karl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0F7A9-D18C-4624-9F7E-72246440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5" y="326599"/>
            <a:ext cx="5618834" cy="994172"/>
          </a:xfrm>
        </p:spPr>
        <p:txBody>
          <a:bodyPr/>
          <a:lstStyle/>
          <a:p>
            <a:r>
              <a:rPr lang="de-DE">
                <a:latin typeface="Karla ExtraBold"/>
              </a:rPr>
              <a:t>Diverses</a:t>
            </a:r>
            <a:endParaRPr lang="de-CH">
              <a:latin typeface="Karla ExtraBold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9DDAE-2A2F-4121-B5CD-38DD7133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1479138"/>
            <a:ext cx="7891803" cy="2759019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de-DE" sz="3000" dirty="0">
                <a:latin typeface="Karla"/>
              </a:rPr>
              <a:t>Übernachtungen -&gt; keine mehr möglich (über 2'000 Übernachtungen!)</a:t>
            </a:r>
            <a:endParaRPr lang="de-DE" sz="3000" dirty="0">
              <a:latin typeface="Karla" panose="020B0004030503030003" pitchFamily="34" charset="0"/>
            </a:endParaRPr>
          </a:p>
          <a:p>
            <a:r>
              <a:rPr lang="de-DE" sz="3000" dirty="0">
                <a:latin typeface="Karla" panose="020B0004030503030003" pitchFamily="34" charset="0"/>
              </a:rPr>
              <a:t>ktf-so.ch</a:t>
            </a:r>
          </a:p>
          <a:p>
            <a:r>
              <a:rPr lang="de-DE" sz="3000" dirty="0">
                <a:latin typeface="Karla" panose="020B0004030503030003" pitchFamily="34" charset="0"/>
              </a:rPr>
              <a:t>Fragen?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A1BAE8-B2C5-40C9-B017-7462E1B4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64474"/>
            <a:ext cx="2762007" cy="13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9" y="1203325"/>
            <a:ext cx="8785100" cy="3240633"/>
          </a:xfrm>
        </p:spPr>
        <p:txBody>
          <a:bodyPr/>
          <a:lstStyle/>
          <a:p>
            <a:r>
              <a:rPr lang="de-CH" sz="3000" b="1" dirty="0">
                <a:latin typeface="Arial" panose="020B0604020202020204" pitchFamily="34" charset="0"/>
                <a:cs typeface="Arial" panose="020B0604020202020204" pitchFamily="34" charset="0"/>
              </a:rPr>
              <a:t>1. Begrüssung</a:t>
            </a:r>
            <a:endParaRPr lang="de-CH" sz="1800" b="0" dirty="0"/>
          </a:p>
          <a:p>
            <a:r>
              <a:rPr lang="de-CH" sz="1800" b="0" dirty="0"/>
              <a:t>Im Namen des RTVSU begrüssen wir alle recht herzlich zur PLJK 2024.</a:t>
            </a:r>
          </a:p>
          <a:p>
            <a:endParaRPr lang="de-CH" sz="1800" b="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A7BEBF-7FBC-C12F-A771-6D399BD0245C}"/>
              </a:ext>
            </a:extLst>
          </p:cNvPr>
          <p:cNvGrpSpPr/>
          <p:nvPr/>
        </p:nvGrpSpPr>
        <p:grpSpPr>
          <a:xfrm>
            <a:off x="1124683" y="2139702"/>
            <a:ext cx="6894512" cy="1691705"/>
            <a:chOff x="-173990" y="1978582"/>
            <a:chExt cx="10287057" cy="2524135"/>
          </a:xfrm>
        </p:grpSpPr>
        <p:pic>
          <p:nvPicPr>
            <p:cNvPr id="3" name="Grafik 3">
              <a:extLst>
                <a:ext uri="{FF2B5EF4-FFF2-40B4-BE49-F238E27FC236}">
                  <a16:creationId xmlns:a16="http://schemas.microsoft.com/office/drawing/2014/main" id="{91C7C9DA-6F97-647D-B389-F0305C20B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7593067" y="1982717"/>
              <a:ext cx="2520000" cy="2520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2086639-7F0B-C9F5-4B45-E69B2E3D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5004047" y="1978582"/>
              <a:ext cx="2520000" cy="2520000"/>
            </a:xfrm>
            <a:prstGeom prst="rect">
              <a:avLst/>
            </a:prstGeom>
          </p:spPr>
        </p:pic>
        <p:pic>
          <p:nvPicPr>
            <p:cNvPr id="5" name="Grafik 2">
              <a:extLst>
                <a:ext uri="{FF2B5EF4-FFF2-40B4-BE49-F238E27FC236}">
                  <a16:creationId xmlns:a16="http://schemas.microsoft.com/office/drawing/2014/main" id="{72949A26-EC04-0E6C-88E0-2BD85219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2415029" y="1978582"/>
              <a:ext cx="2520000" cy="2520000"/>
            </a:xfrm>
            <a:prstGeom prst="rect">
              <a:avLst/>
            </a:prstGeom>
          </p:spPr>
        </p:pic>
        <p:pic>
          <p:nvPicPr>
            <p:cNvPr id="6" name="Grafik 3">
              <a:extLst>
                <a:ext uri="{FF2B5EF4-FFF2-40B4-BE49-F238E27FC236}">
                  <a16:creationId xmlns:a16="http://schemas.microsoft.com/office/drawing/2014/main" id="{210D0091-12D6-EBB4-3B75-0A412D4B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-173990" y="1978582"/>
              <a:ext cx="2520000" cy="2520001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168890FA-6E12-1844-B384-22177FA59F34}"/>
              </a:ext>
            </a:extLst>
          </p:cNvPr>
          <p:cNvSpPr/>
          <p:nvPr/>
        </p:nvSpPr>
        <p:spPr>
          <a:xfrm>
            <a:off x="2771800" y="3882992"/>
            <a:ext cx="360040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85E061-D7C5-6A23-B1D9-206A79E6166E}"/>
              </a:ext>
            </a:extLst>
          </p:cNvPr>
          <p:cNvSpPr txBox="1"/>
          <p:nvPr/>
        </p:nvSpPr>
        <p:spPr>
          <a:xfrm>
            <a:off x="2938636" y="3986358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Für Appell: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« Name (Verein)»</a:t>
            </a:r>
          </a:p>
        </p:txBody>
      </p:sp>
    </p:spTree>
    <p:extLst>
      <p:ext uri="{BB962C8B-B14F-4D97-AF65-F5344CB8AC3E}">
        <p14:creationId xmlns:p14="http://schemas.microsoft.com/office/powerpoint/2010/main" val="259084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Jugend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F234A6-403E-9324-925B-042632796111}"/>
              </a:ext>
            </a:extLst>
          </p:cNvPr>
          <p:cNvSpPr txBox="1"/>
          <p:nvPr/>
        </p:nvSpPr>
        <p:spPr>
          <a:xfrm>
            <a:off x="539552" y="2583146"/>
            <a:ext cx="6984776" cy="102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CH" kern="0" dirty="0">
                <a:latin typeface="Arial" panose="020B0604020202020204" pitchFamily="34" charset="0"/>
                <a:cs typeface="Arial" panose="020B0604020202020204" pitchFamily="34" charset="0"/>
              </a:rPr>
              <a:t>-  26.03.24 	Solothurn	Anmeldeschluss: 22. März</a:t>
            </a:r>
          </a:p>
          <a:p>
            <a:pPr>
              <a:lnSpc>
                <a:spcPts val="2500"/>
              </a:lnSpc>
            </a:pPr>
            <a:r>
              <a:rPr lang="de-CH" kern="0" dirty="0">
                <a:latin typeface="Arial" panose="020B0604020202020204" pitchFamily="34" charset="0"/>
                <a:cs typeface="Arial" panose="020B0604020202020204" pitchFamily="34" charset="0"/>
              </a:rPr>
              <a:t>-  02.05.24 	</a:t>
            </a:r>
            <a:r>
              <a:rPr lang="de-CH" kern="0" dirty="0" err="1">
                <a:latin typeface="Arial" panose="020B0604020202020204" pitchFamily="34" charset="0"/>
                <a:cs typeface="Arial" panose="020B0604020202020204" pitchFamily="34" charset="0"/>
              </a:rPr>
              <a:t>Boningen</a:t>
            </a:r>
            <a:r>
              <a:rPr lang="de-CH" kern="0" dirty="0">
                <a:latin typeface="Arial" panose="020B0604020202020204" pitchFamily="34" charset="0"/>
                <a:cs typeface="Arial" panose="020B0604020202020204" pitchFamily="34" charset="0"/>
              </a:rPr>
              <a:t>	Anmeldeschluss: 26. April</a:t>
            </a:r>
          </a:p>
          <a:p>
            <a:pPr>
              <a:lnSpc>
                <a:spcPts val="2500"/>
              </a:lnSpc>
            </a:pPr>
            <a:r>
              <a:rPr lang="de-CH" kern="0" dirty="0">
                <a:latin typeface="Arial" panose="020B0604020202020204" pitchFamily="34" charset="0"/>
                <a:cs typeface="Arial" panose="020B0604020202020204" pitchFamily="34" charset="0"/>
              </a:rPr>
              <a:t>-  22.05.24 	Matzendorf	Anmeldeschluss: 17. Mai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0140F6-7281-A026-2AC3-7E0D4E6F44A7}"/>
              </a:ext>
            </a:extLst>
          </p:cNvPr>
          <p:cNvSpPr txBox="1"/>
          <p:nvPr/>
        </p:nvSpPr>
        <p:spPr>
          <a:xfrm>
            <a:off x="251520" y="2161472"/>
            <a:ext cx="55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Abendleiterkurs</a:t>
            </a:r>
            <a:r>
              <a:rPr lang="de-CH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KTF Jugend Parcours</a:t>
            </a:r>
          </a:p>
        </p:txBody>
      </p:sp>
    </p:spTree>
    <p:extLst>
      <p:ext uri="{BB962C8B-B14F-4D97-AF65-F5344CB8AC3E}">
        <p14:creationId xmlns:p14="http://schemas.microsoft.com/office/powerpoint/2010/main" val="150889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14C1D0-C537-85AF-3BA4-3D868C20B621}"/>
              </a:ext>
            </a:extLst>
          </p:cNvPr>
          <p:cNvSpPr txBox="1"/>
          <p:nvPr/>
        </p:nvSpPr>
        <p:spPr>
          <a:xfrm>
            <a:off x="390363" y="2927255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Jugendspieltag 2025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3A9F6D-4AA1-B6A4-96B3-9DA3F4840116}"/>
              </a:ext>
            </a:extLst>
          </p:cNvPr>
          <p:cNvSpPr txBox="1"/>
          <p:nvPr/>
        </p:nvSpPr>
        <p:spPr>
          <a:xfrm>
            <a:off x="683568" y="3303381"/>
            <a:ext cx="777686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 Organisator gesuch</a:t>
            </a:r>
            <a:r>
              <a:rPr lang="de-DE" dirty="0"/>
              <a:t>t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 Angedacht sind neue Spiele (Inputs an: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jugend-rtvsu@sotv.ch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3AE20C-F4A0-2454-1BBC-496759450FE8}"/>
              </a:ext>
            </a:extLst>
          </p:cNvPr>
          <p:cNvSpPr txBox="1"/>
          <p:nvPr/>
        </p:nvSpPr>
        <p:spPr>
          <a:xfrm>
            <a:off x="390363" y="13586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kern="0" dirty="0">
                <a:latin typeface="Arial" panose="020B0604020202020204" pitchFamily="34" charset="0"/>
                <a:cs typeface="Arial" panose="020B0604020202020204" pitchFamily="34" charset="0"/>
              </a:rPr>
              <a:t>Jugendsporttag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633F51FD-88C4-0A6B-209F-7CC41433DFAE}"/>
              </a:ext>
            </a:extLst>
          </p:cNvPr>
          <p:cNvSpPr txBox="1">
            <a:spLocks/>
          </p:cNvSpPr>
          <p:nvPr/>
        </p:nvSpPr>
        <p:spPr>
          <a:xfrm>
            <a:off x="683568" y="1828379"/>
            <a:ext cx="8363273" cy="981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 22. September 2024 in Biberist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 Anmeldung wird Mitte Mai aufgeschaltet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Information TL – Merci </a:t>
            </a:r>
            <a:r>
              <a:rPr lang="de-CH" dirty="0" err="1"/>
              <a:t>tuusig</a:t>
            </a:r>
            <a:r>
              <a:rPr lang="de-CH" dirty="0"/>
              <a:t>!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8363273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Pascal Schori – TL SOTV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Janic Wyss – TL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Pascal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Barrière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Faustball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Patrick Bietenharder – Unihockey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Flurin Gasser – Korbball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Felix Wirth – Jugendkorbball RTVSU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4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87DFF-A41C-EDDD-7726-B2F8D8F9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EECBE36-1399-E628-AF59-405FB438EFEB}"/>
              </a:ext>
            </a:extLst>
          </p:cNvPr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561AAA51-796D-98AA-DC14-7BF666829895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5D0ABBAE-BDD3-4904-B198-404828C09B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4. Anlassplanung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4CE4C177-8D57-5303-5AB2-40A40EBB2C42}"/>
              </a:ext>
            </a:extLst>
          </p:cNvPr>
          <p:cNvSpPr txBox="1">
            <a:spLocks/>
          </p:cNvSpPr>
          <p:nvPr/>
        </p:nvSpPr>
        <p:spPr>
          <a:xfrm>
            <a:off x="179387" y="1707654"/>
            <a:ext cx="8363273" cy="23340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de-CH" sz="18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CH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Offene Anlässe: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de-CH" sz="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Verbands OL 2024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Jugendspieltag 2025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RMV 2025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6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46B3A1-62A9-4034-16FE-DEF39F43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72" y="1068437"/>
            <a:ext cx="7066456" cy="31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6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E56CCD0C-280B-FCC2-758D-06D627F3D198}"/>
              </a:ext>
            </a:extLst>
          </p:cNvPr>
          <p:cNvSpPr/>
          <p:nvPr/>
        </p:nvSpPr>
        <p:spPr>
          <a:xfrm>
            <a:off x="179387" y="1753985"/>
            <a:ext cx="4364540" cy="2761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6DF78-E100-4F4E-B4BC-77FEAD3DE9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7" y="1131317"/>
            <a:ext cx="8785225" cy="3384649"/>
          </a:xfrm>
        </p:spPr>
        <p:txBody>
          <a:bodyPr/>
          <a:lstStyle/>
          <a:p>
            <a:r>
              <a:rPr lang="de-CH" dirty="0"/>
              <a:t>5. Personelle Situation RTVSU</a:t>
            </a:r>
          </a:p>
          <a:p>
            <a:endParaRPr lang="de-CH" sz="1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FA8F02F-95AC-7FCE-99E2-50ADD489A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1844"/>
          <a:stretch/>
        </p:blipFill>
        <p:spPr>
          <a:xfrm>
            <a:off x="4540277" y="1718044"/>
            <a:ext cx="4600073" cy="342545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20F1D2E-9496-C5A0-326E-52076909794B}"/>
              </a:ext>
            </a:extLst>
          </p:cNvPr>
          <p:cNvSpPr txBox="1"/>
          <p:nvPr/>
        </p:nvSpPr>
        <p:spPr>
          <a:xfrm>
            <a:off x="179388" y="1812761"/>
            <a:ext cx="43206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Wir brauchend eure Unterstützung um weiterhin ein gutes Angebot anzubieten!</a:t>
            </a:r>
          </a:p>
          <a:p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Vize-Präsident</a:t>
            </a:r>
            <a:b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Unterstützung Vorstandsaktivitäten (ab DV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Co-Verantwortliche Jugend – 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Verantwortlich für die Jugendanlässe (ab DV 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(ab DV 2024)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Verantwortliche:r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Finanzen </a:t>
            </a:r>
            <a:b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(wenn möglich, Marlyse übergangsmässig)</a:t>
            </a:r>
          </a:p>
        </p:txBody>
      </p:sp>
    </p:spTree>
    <p:extLst>
      <p:ext uri="{BB962C8B-B14F-4D97-AF65-F5344CB8AC3E}">
        <p14:creationId xmlns:p14="http://schemas.microsoft.com/office/powerpoint/2010/main" val="64612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981E0-5F37-45F1-B6C7-C5CABCE306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/>
              <a:t>6. Jugendlager Elm und Tenero:</a:t>
            </a:r>
          </a:p>
          <a:p>
            <a:r>
              <a:rPr lang="de-DE" sz="2000" dirty="0"/>
              <a:t>Elm 14. Juli – 20. Juli 2024</a:t>
            </a:r>
          </a:p>
          <a:p>
            <a:r>
              <a:rPr lang="de-DE" sz="2000" b="0" dirty="0"/>
              <a:t>Kinder 2010 – 2015</a:t>
            </a:r>
          </a:p>
          <a:p>
            <a:r>
              <a:rPr lang="de-DE" sz="2000" dirty="0"/>
              <a:t>Tenero 28. – 03. August 2024</a:t>
            </a:r>
          </a:p>
          <a:p>
            <a:r>
              <a:rPr lang="de-DE" sz="2000" b="0" dirty="0"/>
              <a:t>Jugendliche 2004 – 2010</a:t>
            </a:r>
          </a:p>
          <a:p>
            <a:r>
              <a:rPr lang="de-CH" sz="2000" b="0" dirty="0"/>
              <a:t>Tolle Sportwochen</a:t>
            </a:r>
          </a:p>
          <a:p>
            <a:r>
              <a:rPr lang="de-CH" sz="2000" b="0" dirty="0"/>
              <a:t>Werbung in allen Vereinen </a:t>
            </a:r>
          </a:p>
          <a:p>
            <a:r>
              <a:rPr lang="de-CH" sz="2000" b="0" dirty="0"/>
              <a:t>Anmeldung – «</a:t>
            </a:r>
            <a:r>
              <a:rPr lang="de-CH" sz="2000" b="0" dirty="0" err="1"/>
              <a:t>dr</a:t>
            </a:r>
            <a:r>
              <a:rPr lang="de-CH" sz="2000" b="0" dirty="0"/>
              <a:t> </a:t>
            </a:r>
            <a:r>
              <a:rPr lang="de-CH" sz="2000" b="0" dirty="0" err="1"/>
              <a:t>ender</a:t>
            </a:r>
            <a:r>
              <a:rPr lang="de-CH" sz="2000" b="0" dirty="0"/>
              <a:t> </a:t>
            </a:r>
            <a:r>
              <a:rPr lang="de-CH" sz="2000" b="0" dirty="0" err="1"/>
              <a:t>isch</a:t>
            </a:r>
            <a:r>
              <a:rPr lang="de-CH" sz="2000" b="0" dirty="0"/>
              <a:t> </a:t>
            </a:r>
            <a:r>
              <a:rPr lang="de-CH" sz="2000" b="0" dirty="0" err="1"/>
              <a:t>dr</a:t>
            </a:r>
            <a:r>
              <a:rPr lang="de-CH" sz="2000" b="0" dirty="0"/>
              <a:t> </a:t>
            </a:r>
            <a:r>
              <a:rPr lang="de-CH" sz="2000" b="0" dirty="0" err="1"/>
              <a:t>gschwinder</a:t>
            </a:r>
            <a:r>
              <a:rPr lang="de-CH" sz="2000" b="0" dirty="0"/>
              <a:t>»</a:t>
            </a:r>
          </a:p>
          <a:p>
            <a:endParaRPr lang="de-CH" sz="2000" b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4C2EDF-D8DE-4F27-8A5A-8F4FB713BEA0}"/>
              </a:ext>
            </a:extLst>
          </p:cNvPr>
          <p:cNvSpPr txBox="1"/>
          <p:nvPr/>
        </p:nvSpPr>
        <p:spPr>
          <a:xfrm>
            <a:off x="6804248" y="235368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Ausschreibung/Anmeldung ELM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41F5E97-1DA8-4608-87AE-27E6CAC2ACD6}"/>
              </a:ext>
            </a:extLst>
          </p:cNvPr>
          <p:cNvSpPr txBox="1"/>
          <p:nvPr/>
        </p:nvSpPr>
        <p:spPr>
          <a:xfrm>
            <a:off x="6917271" y="3889380"/>
            <a:ext cx="15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Ausschreibung/Anmeldung Tenero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CF095B-3309-9528-2DBF-C834F1C48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13" y="2715766"/>
            <a:ext cx="1162240" cy="11622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DEC377-E498-9E61-08F9-F28DACCB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177" y="1300789"/>
            <a:ext cx="1008112" cy="1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4DF1F6-807F-4EF0-B6DD-FBDEEC57C4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/>
              <a:t>6. Herbst-Weiterbildungskurs </a:t>
            </a:r>
          </a:p>
          <a:p>
            <a:r>
              <a:rPr lang="de-CH" dirty="0"/>
              <a:t>28. / 29. Sept. 2024 in Willisau</a:t>
            </a:r>
          </a:p>
          <a:p>
            <a:r>
              <a:rPr lang="de-CH" sz="2000" b="0" dirty="0"/>
              <a:t>J+S-Fortbildungsmodule</a:t>
            </a:r>
          </a:p>
          <a:p>
            <a:r>
              <a:rPr lang="de-CH" sz="2000" b="0" dirty="0" err="1"/>
              <a:t>Jumpin</a:t>
            </a:r>
            <a:r>
              <a:rPr lang="de-CH" sz="2000" b="0" dirty="0"/>
              <a:t>-Kurs J+S</a:t>
            </a:r>
          </a:p>
          <a:p>
            <a:r>
              <a:rPr lang="de-CH" sz="2000" b="0" dirty="0"/>
              <a:t>Sportartenspezifische Lektionen für neue Inputs</a:t>
            </a:r>
          </a:p>
          <a:p>
            <a:r>
              <a:rPr lang="de-CH" sz="1800" b="0" dirty="0"/>
              <a:t>    </a:t>
            </a:r>
            <a:r>
              <a:rPr lang="de-CH" sz="1800" b="0" dirty="0">
                <a:sym typeface="Wingdings" panose="05000000000000000000" pitchFamily="2" charset="2"/>
              </a:rPr>
              <a:t> Anmeldung über SOTV-Homepage sobald offen</a:t>
            </a:r>
            <a:endParaRPr lang="de-CH" sz="1800" b="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48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6DF78-E100-4F4E-B4BC-77FEAD3DE9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5"/>
            <a:ext cx="8785225" cy="3384649"/>
          </a:xfrm>
        </p:spPr>
        <p:txBody>
          <a:bodyPr/>
          <a:lstStyle/>
          <a:p>
            <a:r>
              <a:rPr lang="de-CH" dirty="0"/>
              <a:t>7. Verschiedenes</a:t>
            </a:r>
          </a:p>
          <a:p>
            <a:endParaRPr lang="de-CH" sz="1800" dirty="0"/>
          </a:p>
          <a:p>
            <a:pPr marL="285750" indent="-285750">
              <a:buFontTx/>
              <a:buChar char="-"/>
            </a:pPr>
            <a:endParaRPr lang="de-CH" sz="1800" b="0" dirty="0"/>
          </a:p>
          <a:p>
            <a:r>
              <a:rPr lang="de-CH" sz="1800" dirty="0"/>
              <a:t>STV-Admin aktuell halten </a:t>
            </a:r>
            <a:r>
              <a:rPr lang="de-CH" sz="1800" dirty="0">
                <a:sym typeface="Wingdings" panose="05000000000000000000" pitchFamily="2" charset="2"/>
              </a:rPr>
              <a:t> Versand von Informationen</a:t>
            </a:r>
          </a:p>
          <a:p>
            <a:endParaRPr lang="de-CH" sz="1800" dirty="0">
              <a:sym typeface="Wingdings" panose="05000000000000000000" pitchFamily="2" charset="2"/>
            </a:endParaRPr>
          </a:p>
          <a:p>
            <a:r>
              <a:rPr lang="de-CH" sz="1800" dirty="0">
                <a:sym typeface="Wingdings" panose="05000000000000000000" pitchFamily="2" charset="2"/>
              </a:rPr>
              <a:t>Erinnerung: Statuten Ethik Artikel und Datenschutz 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7664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6DF78-E100-4F4E-B4BC-77FEAD3DE9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5"/>
            <a:ext cx="8785225" cy="3384649"/>
          </a:xfrm>
        </p:spPr>
        <p:txBody>
          <a:bodyPr/>
          <a:lstStyle/>
          <a:p>
            <a:r>
              <a:rPr lang="de-CH" dirty="0"/>
              <a:t>7. Verschiedenes</a:t>
            </a:r>
          </a:p>
          <a:p>
            <a:endParaRPr lang="de-CH" sz="18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01C2CB8-22AA-F578-B4DD-A6BD11D04E6A}"/>
              </a:ext>
            </a:extLst>
          </p:cNvPr>
          <p:cNvGrpSpPr/>
          <p:nvPr/>
        </p:nvGrpSpPr>
        <p:grpSpPr>
          <a:xfrm>
            <a:off x="557807" y="2045214"/>
            <a:ext cx="8028385" cy="1973483"/>
            <a:chOff x="-173991" y="1978582"/>
            <a:chExt cx="10287058" cy="252869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4396C01-8E39-C6ED-960D-50106878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7593068" y="1978582"/>
              <a:ext cx="2519999" cy="2520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DBBEEDA-D1C2-0554-8D61-3B7339DA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5004048" y="1978582"/>
              <a:ext cx="2519999" cy="2520000"/>
            </a:xfrm>
            <a:prstGeom prst="rect">
              <a:avLst/>
            </a:prstGeom>
          </p:spPr>
        </p:pic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538CA101-82E4-1741-A6D0-CB7500D0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0" r="16680"/>
            <a:stretch/>
          </p:blipFill>
          <p:spPr>
            <a:xfrm>
              <a:off x="2415029" y="1978582"/>
              <a:ext cx="2519999" cy="2520000"/>
            </a:xfrm>
            <a:prstGeom prst="rect">
              <a:avLst/>
            </a:prstGeom>
          </p:spPr>
        </p:pic>
        <p:pic>
          <p:nvPicPr>
            <p:cNvPr id="8" name="Grafik 3">
              <a:extLst>
                <a:ext uri="{FF2B5EF4-FFF2-40B4-BE49-F238E27FC236}">
                  <a16:creationId xmlns:a16="http://schemas.microsoft.com/office/drawing/2014/main" id="{465B4631-4B1D-E9E7-2F84-D6825DF8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-173991" y="1987278"/>
              <a:ext cx="2519999" cy="251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1A1005D-F457-4B63-9529-983591BA91E1}"/>
              </a:ext>
            </a:extLst>
          </p:cNvPr>
          <p:cNvSpPr txBox="1">
            <a:spLocks/>
          </p:cNvSpPr>
          <p:nvPr/>
        </p:nvSpPr>
        <p:spPr>
          <a:xfrm>
            <a:off x="457200" y="1131071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000" b="1" dirty="0">
                <a:latin typeface="Arial" panose="020B0604020202020204" pitchFamily="34" charset="0"/>
                <a:cs typeface="Arial" panose="020B0604020202020204" pitchFamily="34" charset="0"/>
              </a:rPr>
              <a:t>Traktanden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95148A-2D11-4F96-A1D0-91B81EE7966B}"/>
              </a:ext>
            </a:extLst>
          </p:cNvPr>
          <p:cNvSpPr txBox="1"/>
          <p:nvPr/>
        </p:nvSpPr>
        <p:spPr>
          <a:xfrm>
            <a:off x="457200" y="1726728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Begrüssung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Protokoll PLJK 02.03.2023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Informationen TL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Anlassplanung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Personelle Situation RTVSU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Kurse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Verschiedenes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1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1406959"/>
            <a:ext cx="864096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de-CH" sz="3600" b="1" dirty="0">
                <a:latin typeface="Arial" charset="0"/>
                <a:cs typeface="Times New Roman" pitchFamily="18" charset="0"/>
              </a:rPr>
              <a:t>Danke!</a:t>
            </a:r>
            <a:endParaRPr lang="de-CH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98687AA-6660-8255-6D01-1F6B7FF5BCA4}"/>
              </a:ext>
            </a:extLst>
          </p:cNvPr>
          <p:cNvGrpSpPr/>
          <p:nvPr/>
        </p:nvGrpSpPr>
        <p:grpSpPr>
          <a:xfrm>
            <a:off x="557808" y="2045213"/>
            <a:ext cx="8028384" cy="1969923"/>
            <a:chOff x="-173990" y="1978582"/>
            <a:chExt cx="10287057" cy="2524135"/>
          </a:xfrm>
        </p:grpSpPr>
        <p:pic>
          <p:nvPicPr>
            <p:cNvPr id="2" name="Grafik 3">
              <a:extLst>
                <a:ext uri="{FF2B5EF4-FFF2-40B4-BE49-F238E27FC236}">
                  <a16:creationId xmlns:a16="http://schemas.microsoft.com/office/drawing/2014/main" id="{6E5F7D94-BE20-B0BC-B2F1-00B68718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7593067" y="1982717"/>
              <a:ext cx="2520000" cy="2520000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2D6E918-BC39-B3CE-5345-721DFA67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5004047" y="1978582"/>
              <a:ext cx="2520000" cy="2520000"/>
            </a:xfrm>
            <a:prstGeom prst="rect">
              <a:avLst/>
            </a:prstGeom>
          </p:spPr>
        </p:pic>
        <p:pic>
          <p:nvPicPr>
            <p:cNvPr id="5" name="Grafik 2">
              <a:extLst>
                <a:ext uri="{FF2B5EF4-FFF2-40B4-BE49-F238E27FC236}">
                  <a16:creationId xmlns:a16="http://schemas.microsoft.com/office/drawing/2014/main" id="{A61E4BB7-1971-B094-3709-4953DFF3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2415029" y="1978582"/>
              <a:ext cx="2520000" cy="2520000"/>
            </a:xfrm>
            <a:prstGeom prst="rect">
              <a:avLst/>
            </a:prstGeom>
          </p:spPr>
        </p:pic>
        <p:pic>
          <p:nvPicPr>
            <p:cNvPr id="6" name="Grafik 3">
              <a:extLst>
                <a:ext uri="{FF2B5EF4-FFF2-40B4-BE49-F238E27FC236}">
                  <a16:creationId xmlns:a16="http://schemas.microsoft.com/office/drawing/2014/main" id="{FF29C5C8-ADAD-F81A-9422-0EE8B4FE8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 r="16658"/>
            <a:stretch/>
          </p:blipFill>
          <p:spPr>
            <a:xfrm>
              <a:off x="-173990" y="1978582"/>
              <a:ext cx="2520000" cy="25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46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5"/>
            <a:ext cx="8785225" cy="3240633"/>
          </a:xfrm>
        </p:spPr>
        <p:txBody>
          <a:bodyPr/>
          <a:lstStyle/>
          <a:p>
            <a:r>
              <a:rPr lang="de-CH" sz="3000" b="1" dirty="0">
                <a:latin typeface="Arial" panose="020B0604020202020204" pitchFamily="34" charset="0"/>
                <a:cs typeface="Arial" panose="020B0604020202020204" pitchFamily="34" charset="0"/>
              </a:rPr>
              <a:t>2. Protokoll PLJK 2. März 2023</a:t>
            </a:r>
          </a:p>
          <a:p>
            <a:endParaRPr lang="de-CH" sz="1800" b="0" dirty="0"/>
          </a:p>
          <a:p>
            <a:r>
              <a:rPr lang="de-CH" sz="1800" b="0" dirty="0"/>
              <a:t>Gibt es Fragen zum Protokoll?</a:t>
            </a:r>
          </a:p>
          <a:p>
            <a:r>
              <a:rPr lang="de-CH" sz="1800" b="0" dirty="0"/>
              <a:t>(</a:t>
            </a:r>
            <a:r>
              <a:rPr lang="de-DE" sz="1800" b="0" dirty="0"/>
              <a:t>Der Einladung beiliegend / abrufbar unter:  </a:t>
            </a:r>
          </a:p>
          <a:p>
            <a:r>
              <a:rPr lang="de-DE" sz="1800" b="0" dirty="0">
                <a:hlinkClick r:id="rId3"/>
              </a:rPr>
              <a:t>https://www.dropbox.com/scl/fi/rlg7pi4wuemwxo8ggp70z/Protokoll_PLJK-2023.pdf?rlkey=98092rag4ixj3p8lnd110oa9r&amp;dl=0</a:t>
            </a:r>
            <a:r>
              <a:rPr lang="de-DE" sz="1800" b="0" dirty="0"/>
              <a:t>) </a:t>
            </a:r>
            <a:endParaRPr lang="de-CH" sz="1800" b="0" dirty="0"/>
          </a:p>
          <a:p>
            <a:endParaRPr lang="de-CH" sz="1800" b="0" dirty="0"/>
          </a:p>
          <a:p>
            <a:r>
              <a:rPr lang="de-CH" sz="1800" b="0" dirty="0"/>
              <a:t>Genehmigung des Protokolls</a:t>
            </a:r>
          </a:p>
          <a:p>
            <a:endParaRPr lang="de-CH" sz="1800" b="0" dirty="0"/>
          </a:p>
          <a:p>
            <a:pPr lvl="1" indent="0">
              <a:buNone/>
            </a:pPr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229061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Information TL – Anlässe 2024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8" y="1963351"/>
            <a:ext cx="8363273" cy="248004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anose="020B0604020202020204" pitchFamily="34" charset="0"/>
                <a:cs typeface="Times New Roman" panose="02020603050405020304" pitchFamily="18" charset="0"/>
              </a:rPr>
              <a:t>Kantonalfinal Unihockey, 16./17. März in Deitingen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RMV, 25. Mai in Hubersdorf (später mehr)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anose="020B0604020202020204" pitchFamily="34" charset="0"/>
                <a:cs typeface="Times New Roman" panose="02020603050405020304" pitchFamily="18" charset="0"/>
              </a:rPr>
              <a:t>Verbands-OL  (Organisator gesucht)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Jugendsporttag, 22. September in Biberist (später mehr)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DV RTVSU, 25. Oktober in Deitingen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Regionalmeisterschaft Unihockey 09./10. November in Biberist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Spielmeisterschaften Korbball und Faustball ab ca. November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CH" sz="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Mehr unter 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www.sotv.ch/sotv/anlaesse</a:t>
            </a: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Regionale Meisterschaft Vereinsturnen RMV</a:t>
            </a:r>
          </a:p>
        </p:txBody>
      </p:sp>
      <p:pic>
        <p:nvPicPr>
          <p:cNvPr id="10" name="Grafik 9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B743592-519E-EFC1-92BC-FF881B465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9" y="1216485"/>
            <a:ext cx="5407142" cy="38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RMV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8363273" cy="248004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25. Mai 2024 in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Hubersdorf</a:t>
            </a: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www.rmv2024.ch</a:t>
            </a: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Anmeldeschluss war 1. März 2024 (über SMART-Anmeldetool)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Angemeldete Vereine: TV Subingen, DR/TV Bellach, TV Lüterkofen, TV Kaufleute Solothurn, STV Langendorf, STV Langendorf Jugend, STV Aeschi, TV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Schnottwil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TV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Nennigkofen-Lüsslingen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DR Lommiswil &amp; Jugend,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TurnSport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Zuchwil, Biberist aktiv!, TV Bellach Jugend, TV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Etziken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TV Bettlach, TV </a:t>
            </a:r>
            <a:r>
              <a:rPr lang="de-CH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Hubersdorf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TV Messen, TV Bettlach, TV Balsthal und TV Leuzigen.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Einzahlung bis zum 15. März 2024, die Rechnung kann übers Anmeldetool selber generiert werden.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Aufschaltung der Zeitpläne und letzten Weisungen am 13. April 2024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Musikupload übers SMART-Anmeldetool bis. 10. Mai 2024</a:t>
            </a:r>
            <a:endParaRPr lang="de-CH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6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RMV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4032573" cy="24800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Anmeldungen 2024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 Programm Jugend U12 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13 Programm Jugend U17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36 Programm Aktiv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Programm 35+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309 Festkarten Jugend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523 Festkarten Aktiv</a:t>
            </a:r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40BFEC11-E2DF-76CD-9EAC-046F143FAF2A}"/>
              </a:ext>
            </a:extLst>
          </p:cNvPr>
          <p:cNvSpPr txBox="1">
            <a:spLocks/>
          </p:cNvSpPr>
          <p:nvPr/>
        </p:nvSpPr>
        <p:spPr>
          <a:xfrm>
            <a:off x="3707904" y="1777651"/>
            <a:ext cx="4032573" cy="24800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Anmeldungen 2023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 Programm Jugend U12 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15 Programm Jugend U17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33 Programm Aktiv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 Programm 35+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282 Festkarten Jugend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531 Festkarten Aktiv</a:t>
            </a:r>
          </a:p>
        </p:txBody>
      </p:sp>
    </p:spTree>
    <p:extLst>
      <p:ext uri="{BB962C8B-B14F-4D97-AF65-F5344CB8AC3E}">
        <p14:creationId xmlns:p14="http://schemas.microsoft.com/office/powerpoint/2010/main" val="240217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63888" y="4515966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F8ADB6C-F2F5-4AAA-99BA-C7D5BDC328B8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715200" cy="76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FA499ED-0444-4ABC-BBBB-FA46F674B9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203326"/>
            <a:ext cx="8785225" cy="609436"/>
          </a:xfrm>
        </p:spPr>
        <p:txBody>
          <a:bodyPr/>
          <a:lstStyle/>
          <a:p>
            <a:r>
              <a:rPr lang="de-CH" dirty="0"/>
              <a:t>3. RMV Startzeiten </a:t>
            </a:r>
            <a:r>
              <a:rPr lang="de-CH" dirty="0">
                <a:solidFill>
                  <a:srgbClr val="FF0000"/>
                </a:solidFill>
              </a:rPr>
              <a:t>Entwurf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BA94352-2F49-499B-B691-597C3162501F}"/>
              </a:ext>
            </a:extLst>
          </p:cNvPr>
          <p:cNvSpPr txBox="1">
            <a:spLocks/>
          </p:cNvSpPr>
          <p:nvPr/>
        </p:nvSpPr>
        <p:spPr>
          <a:xfrm>
            <a:off x="179387" y="1777651"/>
            <a:ext cx="4104581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Jugend: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GYM	09.00 – 10.50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VGT	10.50 – 12.20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Tae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12.20 – 12.50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Rangverkündigung	 13.45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7E2E4BEA-997B-BE14-4D63-0C8843452C8A}"/>
              </a:ext>
            </a:extLst>
          </p:cNvPr>
          <p:cNvSpPr txBox="1">
            <a:spLocks/>
          </p:cNvSpPr>
          <p:nvPr/>
        </p:nvSpPr>
        <p:spPr>
          <a:xfrm>
            <a:off x="3609149" y="1777651"/>
            <a:ext cx="5216557" cy="2480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Aktiv: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GYM	13.20 – 17.50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VGT	14.35 – 18.20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Tae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13.00 – 14.30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Finale	18.30 – 21.10 (</a:t>
            </a:r>
            <a:r>
              <a:rPr lang="de-CH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Tae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VGT, GYM)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Rangverkündigung	21.45</a:t>
            </a:r>
          </a:p>
        </p:txBody>
      </p:sp>
    </p:spTree>
    <p:extLst>
      <p:ext uri="{BB962C8B-B14F-4D97-AF65-F5344CB8AC3E}">
        <p14:creationId xmlns:p14="http://schemas.microsoft.com/office/powerpoint/2010/main" val="35179236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1491</Words>
  <Application>Microsoft Office PowerPoint</Application>
  <PresentationFormat>Bildschirmpräsentation (16:9)</PresentationFormat>
  <Paragraphs>242</Paragraphs>
  <Slides>30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Karla</vt:lpstr>
      <vt:lpstr>Karla ExtraBold</vt:lpstr>
      <vt:lpstr>Times New Roman</vt:lpstr>
      <vt:lpstr>Wingdings</vt:lpstr>
      <vt:lpstr>Larissa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 willkommen!</vt:lpstr>
      <vt:lpstr>Allgemeine Infos</vt:lpstr>
      <vt:lpstr>Wettkampfinfos</vt:lpstr>
      <vt:lpstr>PowerPoint-Präsentation</vt:lpstr>
      <vt:lpstr>PowerPoint-Präsentation</vt:lpstr>
      <vt:lpstr>PowerPoint-Präsentation</vt:lpstr>
      <vt:lpstr>Diverses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pompelmo</dc:creator>
  <cp:lastModifiedBy>Marc Röösli</cp:lastModifiedBy>
  <cp:revision>1331</cp:revision>
  <cp:lastPrinted>2023-03-01T18:32:26Z</cp:lastPrinted>
  <dcterms:created xsi:type="dcterms:W3CDTF">2014-10-13T18:38:19Z</dcterms:created>
  <dcterms:modified xsi:type="dcterms:W3CDTF">2024-03-14T18:15:13Z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2024-03-10T14:28:38Z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0d94b15b-847f-4394-b7a3-17ff9ebb646c</vt:lpwstr>
  </property>
  <property fmtid="{D5CDD505-2E9C-101B-9397-08002B2CF9AE}" pid="7" name="MSIP_Label_defa4170-0d19-0005-0004-bc88714345d2_ActionId">
    <vt:lpwstr>88d7e016-13d0-4d93-8c18-faa4b369bb14</vt:lpwstr>
  </property>
  <property fmtid="{D5CDD505-2E9C-101B-9397-08002B2CF9AE}" pid="8" name="MSIP_Label_defa4170-0d19-0005-0004-bc88714345d2_ContentBits">
    <vt:lpwstr>0</vt:lpwstr>
  </property>
</Properties>
</file>